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6AAB21-913A-24E3-F733-E9AC167DD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C2132E1-F544-5A12-61E1-E01427692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37E920-568A-2280-329B-6E4EC5DD7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90ED38-1477-55D6-232A-D70FDB2B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924CD83-A987-112F-4378-EF0F032E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11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9F42F8-8956-8AFF-92BC-41071212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9E40FED-79F5-EFCC-5C7C-B4471DE6A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D2B9E2-0524-9AFA-FF6E-4F58DE8A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7D2F71-6A2C-0314-D9B1-0314A1FC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2477994-A640-0C0F-A6F1-C0AE1C90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620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61EB064-B4BA-ED6D-A377-14669FFC7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459A949-C3A9-170F-F711-8214D7DCA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35528C-7999-EF9A-7534-429C2F95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B66722C-4CE8-BA43-5777-4F918C6B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7D6A5D-6E1E-1740-B40B-6DFCEBAC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270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844CF3-7C4F-007F-738A-DDEB9B07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57CA25-D9E0-EC04-1AB5-6BFA0B1C2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F5D5D3-C4C0-DC48-2F1F-FB1EA37D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2EBC44B-A8A2-63F9-34D6-1A07C710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83256B-6FA6-C4CD-0B4D-C04CA096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75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898CE-8B8D-99BA-B849-1B7A09A5E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717D938-D0EC-39D7-AA92-F7111F738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71282D-530A-5149-9217-F8DA8AB7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A751F00-6FD5-82FA-5F0B-343C9EFE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565F5FB-0492-B359-76DE-B2AA2357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19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C2D08E-D277-526C-102E-32E3F950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9C3EC5-BBC4-2ECC-E044-708871BC83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5ECC8B1-AFCF-A257-23E2-C57118338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D59FEF-ABBA-13F9-790E-3ABD6527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0A4E748-52F7-E9CD-42ED-9551701CD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7E5533D-EAB0-C70A-E739-225A8FA8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96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8775A4-86AD-33F8-F2F5-2DC3C1EA2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5632ECE-DF68-6164-5843-72658B4C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275D31C-27E3-4B31-6333-CA9B65D22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9FC4014-A46C-94BC-A4C7-F017A559B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6B0B0A-8BC6-AB9B-02BB-23CC29C96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713E7FC-0B13-F5DE-D68B-986518D5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B0E7C0B-18EF-500D-DEA8-C034E4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D7DFA07-64B5-D71F-16CA-C9DE7456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01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B1D6D6-1DBD-4609-EF13-420B63DB2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B85C4610-7D30-DF9D-4620-C67FE55D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F218B8F-C1EC-7EE4-F7B8-8B78AD5B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9AB4B0A0-908E-7232-3B15-F301091B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44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6A87B85-C3C3-F8DE-B930-0ADF5E55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62F4DFA2-D407-064E-FFD1-B60702D2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3E3BCA7-6A0E-4BFD-FD8C-E9ACB7C4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304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C84EFF-D7A4-AD73-41ED-39F51A03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507171-C844-E66F-A7AC-CB69D11C9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89250C4-347E-60BD-8F0A-AE6F22DBB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856FADC-C5ED-D19D-C76C-48515172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A1D8ED2-9650-CB6D-282E-2D8AAC60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EA8CFF-04FA-85BB-30B9-1608032C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431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3E91B0-9325-0B8A-FB6A-0E0A99C29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17FE709-E83F-2391-BBDE-190D24416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A29DFA9-4420-BC27-7C31-D2A2D8F0F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6232ABE-1F54-4D50-955D-D15A4655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9DBED1-6E4E-74F8-69A0-BCF44405A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D3F4111-6AFB-DC00-B36B-2755EFEA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072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5EB5845-59B9-37FA-13E5-E14FDC7E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3D6F2C-68F2-1B33-0625-D366B282C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AC0F87-E371-9B44-6B99-90AC85845C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61A604-01F2-4552-9C2D-298DDAFD0B7F}" type="datetimeFigureOut">
              <a:rPr lang="el-GR" smtClean="0"/>
              <a:t>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CE65257-F1E0-9F85-A415-67D8B568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C099B30-A54F-075C-224B-9561C2E7F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AC114-33BB-4310-971D-CDDC1FDFC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33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0F32026-1DA4-4FE7-DBCC-6F88B8A8C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el-GR" sz="5600"/>
              <a:t>Κεντρικός Τίτλος: "ΕΛΕΥΘΕΡΟ ΠΝΕΥΜΑ"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B772934-417B-D7F0-6F0D-0A9909A2C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el-GR" b="1" dirty="0"/>
              <a:t>Υπότιτλος:</a:t>
            </a:r>
            <a:r>
              <a:rPr lang="el-GR" dirty="0"/>
              <a:t> Το Μανιφέστο της Γενιάς του '30</a:t>
            </a:r>
          </a:p>
        </p:txBody>
      </p:sp>
      <p:pic>
        <p:nvPicPr>
          <p:cNvPr id="6146" name="Picture 2" descr="Γεώργιος Θεοτοκάς: «Το έργο τέχνης είναι το πιο ατομικιστικό φαινόμενο»">
            <a:extLst>
              <a:ext uri="{FF2B5EF4-FFF2-40B4-BE49-F238E27FC236}">
                <a16:creationId xmlns:a16="http://schemas.microsoft.com/office/drawing/2014/main" id="{FFC5017E-C409-CC6F-C66D-03E5FD561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3453" y="591670"/>
            <a:ext cx="4120497" cy="274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4673FFC-3207-A204-4D2B-A370670C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l-GR" sz="5400"/>
              <a:t>Το Βάρος των "Νεκρών"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6C9ED41-9EF4-8395-B5BA-C96354532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508969" cy="3510146"/>
          </a:xfrm>
        </p:spPr>
        <p:txBody>
          <a:bodyPr>
            <a:normAutofit fontScale="92500" lnSpcReduction="10000"/>
          </a:bodyPr>
          <a:lstStyle/>
          <a:p>
            <a:r>
              <a:rPr lang="el-GR" sz="2200" dirty="0"/>
              <a:t>Η υπερβολική λατρεία του ένδοξου παρελθόντος μάς εμποδίζει να ζήσουμε και να δημιουργήσουμε στο </a:t>
            </a:r>
            <a:r>
              <a:rPr lang="el-GR" sz="2200" b="1" dirty="0"/>
              <a:t>σήμερα</a:t>
            </a:r>
            <a:r>
              <a:rPr lang="el-GR" sz="2200" dirty="0"/>
              <a:t>. </a:t>
            </a:r>
            <a:endParaRPr lang="en-US" sz="2200" dirty="0"/>
          </a:p>
          <a:p>
            <a:r>
              <a:rPr lang="el-GR" sz="2200" b="1" dirty="0"/>
              <a:t>Απόσπασμα:</a:t>
            </a:r>
            <a:r>
              <a:rPr lang="el-GR" sz="2200" dirty="0"/>
              <a:t> </a:t>
            </a:r>
            <a:r>
              <a:rPr lang="el-GR" sz="2200" i="1" dirty="0"/>
              <a:t>"Δεν μπορούμε να ζούμε με τους </a:t>
            </a:r>
            <a:r>
              <a:rPr lang="el-GR" sz="2200" b="1" i="1" dirty="0"/>
              <a:t>νεκρούς</a:t>
            </a:r>
            <a:r>
              <a:rPr lang="el-GR" sz="2200" i="1" dirty="0"/>
              <a:t> μας. Χρωστούμε να πάρουμε τις μεγάλες παραδόσεις μας, αλλά να κοιτάξουμε κατά πού </a:t>
            </a:r>
            <a:r>
              <a:rPr lang="el-GR" sz="2200" b="1" i="1" dirty="0"/>
              <a:t>βηματίζει</a:t>
            </a:r>
            <a:r>
              <a:rPr lang="el-GR" sz="2200" i="1" dirty="0"/>
              <a:t> ο κόσμος."</a:t>
            </a:r>
            <a:endParaRPr lang="el-GR" sz="22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BC33FD3-9D52-C1AB-5814-F22A265D5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5" r="-1" b="1188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20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BF7352-7A69-98D5-1AF5-AC81FEAE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l-GR" sz="4600"/>
              <a:t>Η Τραγική Εικόνα της Ελλάδας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CA6223D-53FB-1C72-8D30-6DB8C7CD1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el-GR" sz="2000"/>
              <a:t>Η εικόνα που έχει ο κόσμος για την Ελλάδα είναι φτωχή και υλιστική.</a:t>
            </a:r>
            <a:r>
              <a:rPr lang="en-US" sz="2000"/>
              <a:t> </a:t>
            </a:r>
            <a:r>
              <a:rPr lang="el-GR" sz="2000"/>
              <a:t>Οι ξένοι μας βλέπουν μόνο ως μικρούς εμπόρους, όχι ως πνευματικό κέντρο. </a:t>
            </a:r>
            <a:endParaRPr lang="en-US" sz="2000"/>
          </a:p>
          <a:p>
            <a:r>
              <a:rPr lang="el-GR" sz="2000" b="1"/>
              <a:t>Απόσπασμα:</a:t>
            </a:r>
            <a:r>
              <a:rPr lang="el-GR" sz="2000"/>
              <a:t> </a:t>
            </a:r>
            <a:r>
              <a:rPr lang="el-GR" sz="2000" i="1"/>
              <a:t>"Είμαστε στα μάτια των ξένων μονάχα χτηματομεσίτες, βαπορτζήδες και </a:t>
            </a:r>
            <a:r>
              <a:rPr lang="el-GR" sz="2000" b="1" i="1"/>
              <a:t>μικρομπακάληδες</a:t>
            </a:r>
            <a:r>
              <a:rPr lang="el-GR" sz="2000" i="1"/>
              <a:t> και τίποτα περισσότερο.</a:t>
            </a:r>
            <a:r>
              <a:rPr lang="en-US" sz="2000" i="1"/>
              <a:t> </a:t>
            </a:r>
            <a:r>
              <a:rPr lang="el-GR" sz="2000" i="1"/>
              <a:t>Η πολιτιστική μας ακτινοβολία είναι μηδέν."</a:t>
            </a:r>
          </a:p>
        </p:txBody>
      </p:sp>
      <p:pic>
        <p:nvPicPr>
          <p:cNvPr id="5" name="Εικόνα 4" descr="Εικόνα που περιέχει εξωτερικός χώρος/ύπαιθρος, κτίριο, σύννεφο, ουραν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8AB9E7D-E544-F2B4-2824-8B2910DE6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970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1B0AF3-345F-8B2E-5D83-D80C75B5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l-GR" sz="5000"/>
              <a:t>Η Υποχρέωση της Ελευθερίας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4D489B-F872-F174-2379-0FB7AC64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l-GR" sz="2000"/>
              <a:t>Η ελευθερία του πνεύματος δεν είναι </a:t>
            </a:r>
            <a:r>
              <a:rPr lang="el-GR" sz="2000" b="1"/>
              <a:t>δικαίωμα</a:t>
            </a:r>
            <a:r>
              <a:rPr lang="el-GR" sz="2000"/>
              <a:t>, αλλά </a:t>
            </a:r>
            <a:r>
              <a:rPr lang="el-GR" sz="2000" b="1"/>
              <a:t>υποχρέωση</a:t>
            </a:r>
            <a:r>
              <a:rPr lang="el-GR" sz="2000"/>
              <a:t>. Πρέπει να την κατακτούμε καθημερινά με την κριτική σκέψη. </a:t>
            </a:r>
            <a:endParaRPr lang="en-US" sz="2000"/>
          </a:p>
          <a:p>
            <a:r>
              <a:rPr lang="el-GR" sz="2000"/>
              <a:t> </a:t>
            </a:r>
            <a:r>
              <a:rPr lang="el-GR" sz="2000" b="1"/>
              <a:t>Απόσπασμα:</a:t>
            </a:r>
            <a:r>
              <a:rPr lang="el-GR" sz="2000"/>
              <a:t> </a:t>
            </a:r>
            <a:r>
              <a:rPr lang="el-GR" sz="2000" i="1"/>
              <a:t>" Δε σημαίνει τίποτα αν η ελευθερία μάς ωφελεί ή μας βλάφτει. Χρωστούμε να είμαστε ελεύθεροι... </a:t>
            </a:r>
            <a:r>
              <a:rPr lang="el-GR" sz="2000" b="1" i="1"/>
              <a:t>Δεν είναι δικαίωμα, αλλά μια υποχρέωση</a:t>
            </a:r>
            <a:r>
              <a:rPr lang="el-GR" sz="2000" i="1"/>
              <a:t>, μια αποστολή της ψυχής μας."</a:t>
            </a:r>
          </a:p>
        </p:txBody>
      </p:sp>
      <p:pic>
        <p:nvPicPr>
          <p:cNvPr id="5" name="Εικόνα 4" descr="Εικόνα που περιέχει τέχνη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B56F444-25D5-791B-F82A-CB4155484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85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DBC3D01-8FB4-E677-4828-AFB9515A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l-GR" sz="5400"/>
              <a:t>Το Θάρρος του Ορθού Λόγου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62B503-78F1-A873-EDD8-956BEFE5A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l-GR" sz="2000" b="1"/>
              <a:t>Ζητούμενο:</a:t>
            </a:r>
            <a:r>
              <a:rPr lang="el-GR" sz="2000"/>
              <a:t> </a:t>
            </a:r>
            <a:r>
              <a:rPr lang="el-GR" sz="2000" b="1"/>
              <a:t>Λογική</a:t>
            </a:r>
            <a:r>
              <a:rPr lang="el-GR" sz="2000"/>
              <a:t>, </a:t>
            </a:r>
            <a:r>
              <a:rPr lang="el-GR" sz="2000" b="1"/>
              <a:t>αλήθεια</a:t>
            </a:r>
            <a:r>
              <a:rPr lang="el-GR" sz="2000"/>
              <a:t> και </a:t>
            </a:r>
            <a:r>
              <a:rPr lang="el-GR" sz="2000" b="1"/>
              <a:t>ψυχραιμία</a:t>
            </a:r>
            <a:r>
              <a:rPr lang="el-GR" sz="2000"/>
              <a:t>. Πρέπει να αντιμετωπίζουμε τα προβλήματα με καθαρό </a:t>
            </a:r>
            <a:r>
              <a:rPr lang="el-GR" sz="2000" b="1"/>
              <a:t>μυαλό</a:t>
            </a:r>
            <a:r>
              <a:rPr lang="el-GR" sz="2000"/>
              <a:t> (Ορθολογισμός). </a:t>
            </a:r>
            <a:endParaRPr lang="en-US" sz="2000"/>
          </a:p>
          <a:p>
            <a:r>
              <a:rPr lang="el-GR" sz="2000" b="1"/>
              <a:t>Απόσπασμα:</a:t>
            </a:r>
            <a:r>
              <a:rPr lang="el-GR" sz="2000"/>
              <a:t> </a:t>
            </a:r>
            <a:r>
              <a:rPr lang="el-GR" sz="2000" i="1"/>
              <a:t>"Θα χρειαστούμε πολύ καθαρό </a:t>
            </a:r>
            <a:r>
              <a:rPr lang="el-GR" sz="2000" b="1" i="1"/>
              <a:t>μυαλό</a:t>
            </a:r>
            <a:r>
              <a:rPr lang="el-GR" sz="2000" i="1"/>
              <a:t>, πολύ αποφασιστικότητα, μεγάλη ειλικρίνεια και θάρρος... για να </a:t>
            </a:r>
            <a:r>
              <a:rPr lang="el-GR" sz="2000" b="1" i="1"/>
              <a:t>καταλαβαίνουμε</a:t>
            </a:r>
            <a:r>
              <a:rPr lang="el-GR" sz="2000" i="1"/>
              <a:t>, όχι για να μισούμε."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A15297-9C89-B57B-DEDD-14F15411B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" r="3" b="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28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DDF0B0-C003-C4D9-3F15-105764E04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Πνευματική Διασύνδεση με την Ευρώπη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4DC672-3FDB-6AEA-F91F-F138DE8D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Πρέπει να κατανοήσουμε την </a:t>
            </a:r>
            <a:r>
              <a:rPr lang="el-GR" b="1" dirty="0"/>
              <a:t>πολυπλοκότητα</a:t>
            </a:r>
            <a:r>
              <a:rPr lang="el-GR" dirty="0"/>
              <a:t> της Ευρώπης.</a:t>
            </a:r>
            <a:r>
              <a:rPr lang="en-US" dirty="0"/>
              <a:t> </a:t>
            </a:r>
            <a:r>
              <a:rPr lang="el-GR" dirty="0"/>
              <a:t>Πρέπει να καταλάβουμε ότι η Ευρώπη είναι ένα </a:t>
            </a:r>
            <a:r>
              <a:rPr lang="el-GR" b="1" dirty="0"/>
              <a:t>σύμπλεγμα αντιθέσεων</a:t>
            </a:r>
            <a:r>
              <a:rPr lang="el-GR" dirty="0"/>
              <a:t> (Γερμανοί, Λατίνοι, Άγγλοι). </a:t>
            </a:r>
            <a:endParaRPr lang="en-US" dirty="0"/>
          </a:p>
          <a:p>
            <a:r>
              <a:rPr lang="el-GR" dirty="0"/>
              <a:t>Να μην αντιγράφουμε τυφλά, αλλά να </a:t>
            </a:r>
            <a:r>
              <a:rPr lang="el-GR" b="1" dirty="0"/>
              <a:t>κατανοούμε</a:t>
            </a:r>
            <a:r>
              <a:rPr lang="el-GR" dirty="0"/>
              <a:t> την πολυπλοκότητα.</a:t>
            </a:r>
            <a:endParaRPr lang="en-US" dirty="0"/>
          </a:p>
          <a:p>
            <a:r>
              <a:rPr lang="el-GR" b="1" dirty="0"/>
              <a:t>Απόσπασμα:</a:t>
            </a:r>
            <a:r>
              <a:rPr lang="el-GR" dirty="0"/>
              <a:t> </a:t>
            </a:r>
            <a:r>
              <a:rPr lang="el-GR" i="1" dirty="0"/>
              <a:t>"Η Ευρώπη είναι ένα σύμπλεγμα από άπειρες αντιθέσεις... Διαφορετικούς τρόπους του </a:t>
            </a:r>
            <a:r>
              <a:rPr lang="el-GR" i="1" dirty="0" err="1"/>
              <a:t>αισθάνεσθαι</a:t>
            </a:r>
            <a:r>
              <a:rPr lang="el-GR" i="1" dirty="0"/>
              <a:t> και του </a:t>
            </a:r>
            <a:r>
              <a:rPr lang="el-GR" i="1" dirty="0" err="1"/>
              <a:t>σκέπτεσθαι</a:t>
            </a:r>
            <a:r>
              <a:rPr lang="el-GR" i="1" dirty="0"/>
              <a:t> εκδηλώνουν οι Λατίνοι, οι Αγγλοσάξονες, οι Γερμανοί, οι </a:t>
            </a:r>
            <a:r>
              <a:rPr lang="el-GR" i="1" dirty="0" err="1"/>
              <a:t>Σλαύοι</a:t>
            </a:r>
            <a:r>
              <a:rPr lang="el-GR" i="1" dirty="0"/>
              <a:t>."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950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84CC92-407D-3A13-1B51-9879C53C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"Αεροπορική" Θεώρηση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23EB3C-A398-B4EA-BC7E-475972CDD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Ανάγκη:</a:t>
            </a:r>
            <a:r>
              <a:rPr lang="el-GR" dirty="0"/>
              <a:t> Να βλέπουμε τα πράγματα από </a:t>
            </a:r>
            <a:r>
              <a:rPr lang="el-GR" b="1" dirty="0"/>
              <a:t>ψηλά</a:t>
            </a:r>
            <a:r>
              <a:rPr lang="el-GR" dirty="0"/>
              <a:t> (όπως από αεροπλάνο), όχι κολλημένοι στις λεπτομέρειες. </a:t>
            </a:r>
            <a:endParaRPr lang="en-US" dirty="0"/>
          </a:p>
          <a:p>
            <a:r>
              <a:rPr lang="el-GR" b="1" dirty="0"/>
              <a:t>Στόχος:</a:t>
            </a:r>
            <a:r>
              <a:rPr lang="el-GR" dirty="0"/>
              <a:t> Να δούμε την Ευρώπη ως μία </a:t>
            </a:r>
            <a:r>
              <a:rPr lang="el-GR" b="1" dirty="0"/>
              <a:t>"ανώτερη συμφωνία"</a:t>
            </a:r>
            <a:r>
              <a:rPr lang="el-GR" dirty="0"/>
              <a:t> πνευμάτων.</a:t>
            </a:r>
            <a:endParaRPr lang="en-US" dirty="0"/>
          </a:p>
          <a:p>
            <a:r>
              <a:rPr lang="el-GR" b="1" dirty="0"/>
              <a:t>Απόσπασμα:</a:t>
            </a:r>
            <a:r>
              <a:rPr lang="el-GR" dirty="0"/>
              <a:t> </a:t>
            </a:r>
            <a:r>
              <a:rPr lang="el-GR" i="1" dirty="0"/>
              <a:t>"Η Ευρώπη, μονάχα όταν την κοιτάζουμε από ψηλά, δείχνει όλη τη λαμπρότητά της... Οι τοπικές παραφωνίες ενώνονται σε μια </a:t>
            </a:r>
            <a:r>
              <a:rPr lang="el-GR" b="1" i="1" dirty="0"/>
              <a:t>ανώτερη συμφωνία</a:t>
            </a:r>
            <a:r>
              <a:rPr lang="el-GR" i="1" dirty="0"/>
              <a:t>."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767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618117-5887-07E3-659A-81C3F90A9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Φλόγα της Πρωτοπορίας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40222E-2ACC-FF14-1697-65A73663B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αληθινή δημιουργία γεννιέται στον </a:t>
            </a:r>
            <a:r>
              <a:rPr lang="el-GR" b="1" dirty="0"/>
              <a:t>"ελεύθερο αέρα"</a:t>
            </a:r>
            <a:r>
              <a:rPr lang="el-GR" dirty="0"/>
              <a:t>. </a:t>
            </a:r>
            <a:endParaRPr lang="en-US" dirty="0"/>
          </a:p>
          <a:p>
            <a:r>
              <a:rPr lang="el-GR" b="1" dirty="0"/>
              <a:t>Κριτική:</a:t>
            </a:r>
            <a:r>
              <a:rPr lang="el-GR" dirty="0"/>
              <a:t> Όχι στα επίσημα και κλειστά ιδρύματα (Ακαδημίες, Πανεπιστήμια) που φοβούνται το νέο.</a:t>
            </a:r>
            <a:endParaRPr lang="en-US" dirty="0"/>
          </a:p>
          <a:p>
            <a:r>
              <a:rPr lang="el-GR" b="1" dirty="0"/>
              <a:t>Απόσπασμα:</a:t>
            </a:r>
            <a:r>
              <a:rPr lang="el-GR" dirty="0"/>
              <a:t> </a:t>
            </a:r>
            <a:r>
              <a:rPr lang="el-GR" i="1" dirty="0"/>
              <a:t>"Τα επίσημα ιδρύματα παρακολουθούν μονάχα... τη δημιουργία που συντελείται αυθόρμητα στον </a:t>
            </a:r>
            <a:r>
              <a:rPr lang="el-GR" b="1" i="1" dirty="0"/>
              <a:t>ελεύθερο αέρα</a:t>
            </a:r>
            <a:r>
              <a:rPr lang="el-GR" i="1" dirty="0"/>
              <a:t>."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67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E6108B-7A19-0C43-9F86-8E3B259C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Μεγάλη Δίψα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5CAB3B-C65A-9406-F3E4-4D044DB3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πιο μεγάλη ανάγκη της Ελλάδας είναι η </a:t>
            </a:r>
            <a:r>
              <a:rPr lang="el-GR" b="1" dirty="0"/>
              <a:t>δημιουργία μεγάλων, ζωντανών έργων</a:t>
            </a:r>
            <a:r>
              <a:rPr lang="el-GR" dirty="0"/>
              <a:t>.  Έργα που να είναι σύγχρονα, ελληνικά και παγκόσμια ταυτόχρονα.</a:t>
            </a:r>
            <a:endParaRPr lang="en-US" dirty="0"/>
          </a:p>
          <a:p>
            <a:r>
              <a:rPr lang="el-GR" b="1" dirty="0"/>
              <a:t>Απόσπασμα:</a:t>
            </a:r>
            <a:r>
              <a:rPr lang="el-GR" dirty="0"/>
              <a:t> </a:t>
            </a:r>
            <a:r>
              <a:rPr lang="el-GR" i="1" dirty="0"/>
              <a:t>"Η πιο μεγάλη μας ανάγκη, η πιο μεγάλη μας δίψα, είναι η ανάγκη για </a:t>
            </a:r>
            <a:r>
              <a:rPr lang="el-GR" b="1" i="1" dirty="0"/>
              <a:t>δημιουργία</a:t>
            </a:r>
            <a:r>
              <a:rPr lang="el-GR" i="1" dirty="0"/>
              <a:t>, για ένα </a:t>
            </a:r>
            <a:r>
              <a:rPr lang="el-GR" b="1" i="1" dirty="0"/>
              <a:t>μεγάλο</a:t>
            </a:r>
            <a:r>
              <a:rPr lang="el-GR" i="1" dirty="0"/>
              <a:t> και </a:t>
            </a:r>
            <a:r>
              <a:rPr lang="el-GR" b="1" i="1" dirty="0"/>
              <a:t>ζωντανό</a:t>
            </a:r>
            <a:r>
              <a:rPr lang="el-GR" i="1" dirty="0"/>
              <a:t> έργο."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46B088-3982-5862-2F42-9E897D59E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Ποιοι Δημιουργούν;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CED106-C332-599C-1CBB-704726696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Τη δημιουργική φλόγα τη συντηρούν οι </a:t>
            </a:r>
            <a:r>
              <a:rPr lang="el-GR" b="1" dirty="0"/>
              <a:t>"ανυπόταχτοι"</a:t>
            </a:r>
            <a:r>
              <a:rPr lang="el-GR" dirty="0"/>
              <a:t> και οι </a:t>
            </a:r>
            <a:r>
              <a:rPr lang="el-GR" b="1" dirty="0"/>
              <a:t>"ανικανοποίητοι"</a:t>
            </a:r>
            <a:r>
              <a:rPr lang="el-GR" dirty="0"/>
              <a:t>.  Όχι οι ήρεμοι και οι συμβιβασμένοι. </a:t>
            </a:r>
            <a:endParaRPr lang="en-US" dirty="0"/>
          </a:p>
          <a:p>
            <a:r>
              <a:rPr lang="el-GR" dirty="0"/>
              <a:t> </a:t>
            </a:r>
            <a:r>
              <a:rPr lang="el-GR" b="1" dirty="0"/>
              <a:t>Απόσπασμα:</a:t>
            </a:r>
            <a:r>
              <a:rPr lang="el-GR" dirty="0"/>
              <a:t> </a:t>
            </a:r>
            <a:r>
              <a:rPr lang="el-GR" i="1" dirty="0"/>
              <a:t>"Την φωτιά της δημιουργίας τη συντηρούν οι </a:t>
            </a:r>
            <a:r>
              <a:rPr lang="el-GR" b="1" i="1" dirty="0"/>
              <a:t>ανυπόταχτοι</a:t>
            </a:r>
            <a:r>
              <a:rPr lang="el-GR" i="1" dirty="0"/>
              <a:t>, οι </a:t>
            </a:r>
            <a:r>
              <a:rPr lang="el-GR" b="1" i="1" dirty="0"/>
              <a:t>ανικανοποίητοι</a:t>
            </a:r>
            <a:r>
              <a:rPr lang="el-GR" i="1" dirty="0"/>
              <a:t>, οι </a:t>
            </a:r>
            <a:r>
              <a:rPr lang="el-GR" b="1" i="1" dirty="0"/>
              <a:t>τυχοδιώχτες</a:t>
            </a:r>
            <a:r>
              <a:rPr lang="el-GR" i="1" dirty="0"/>
              <a:t> της ψυχής και του πνεύματος."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39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5E2B62-490D-C167-05BE-6038D464D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Πνεύμα και το Κράτος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779CB7-B58D-3014-195B-BD12D9157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Προσοχή:</a:t>
            </a:r>
            <a:r>
              <a:rPr lang="el-GR" dirty="0"/>
              <a:t> Όταν το Κράτος ελέγχει την τέχνη, αυτή γίνεται </a:t>
            </a:r>
            <a:r>
              <a:rPr lang="el-GR" b="1" dirty="0"/>
              <a:t>γραφειοκρατία</a:t>
            </a:r>
            <a:r>
              <a:rPr lang="en-US" dirty="0"/>
              <a:t>, </a:t>
            </a:r>
            <a:r>
              <a:rPr lang="el-GR" dirty="0"/>
              <a:t>χάνει την ελευθερία της</a:t>
            </a:r>
            <a:endParaRPr lang="en-US" dirty="0"/>
          </a:p>
          <a:p>
            <a:r>
              <a:rPr lang="el-GR" b="1" dirty="0"/>
              <a:t>Απόσπασμα:</a:t>
            </a:r>
            <a:r>
              <a:rPr lang="el-GR" dirty="0"/>
              <a:t> </a:t>
            </a:r>
            <a:r>
              <a:rPr lang="el-GR" i="1" dirty="0"/>
              <a:t>"Το ελεύθερο πνεύμα το μεταβάλλει σε πνεύμα της πολιτικής σκοπιμότητας και την τέχνη την καταντά </a:t>
            </a:r>
            <a:r>
              <a:rPr lang="el-GR" b="1" i="1" dirty="0"/>
              <a:t>γραφειοκρατία</a:t>
            </a:r>
            <a:r>
              <a:rPr lang="el-GR" i="1" dirty="0"/>
              <a:t>."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2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4" name="Rectangle 7180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132243A-73FB-2CE0-45F2-C80AB8BF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 fontScale="90000"/>
          </a:bodyPr>
          <a:lstStyle/>
          <a:p>
            <a:r>
              <a:rPr lang="el-GR" sz="5400"/>
              <a:t>Ο Συγγραφέας και η Αποστολή</a:t>
            </a:r>
          </a:p>
        </p:txBody>
      </p:sp>
      <p:sp>
        <p:nvSpPr>
          <p:cNvPr id="7183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920221-2960-70A2-99DF-F854778A8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 lnSpcReduction="10000"/>
          </a:bodyPr>
          <a:lstStyle/>
          <a:p>
            <a:r>
              <a:rPr lang="el-GR" sz="2200" b="1"/>
              <a:t>Συγγραφέας:</a:t>
            </a:r>
            <a:r>
              <a:rPr lang="el-GR" sz="2200"/>
              <a:t> Γιώργος Θεοτοκάς (1906-1966). </a:t>
            </a:r>
          </a:p>
          <a:p>
            <a:r>
              <a:rPr lang="el-GR" sz="2200" b="1"/>
              <a:t>Ψευδώνυμο:</a:t>
            </a:r>
            <a:r>
              <a:rPr lang="el-GR" sz="2200"/>
              <a:t> Κυκλοφόρησε ως </a:t>
            </a:r>
            <a:r>
              <a:rPr lang="el-GR" sz="2200" b="1"/>
              <a:t>"Ορέστης Διγενής"</a:t>
            </a:r>
            <a:r>
              <a:rPr lang="el-GR" sz="2200"/>
              <a:t> (για να προκαλέσει). </a:t>
            </a:r>
          </a:p>
          <a:p>
            <a:r>
              <a:rPr lang="el-GR" sz="2200" b="1"/>
              <a:t>Κίνητρο:</a:t>
            </a:r>
            <a:r>
              <a:rPr lang="el-GR" sz="2200"/>
              <a:t> Η ανάγκη για ρήξη με την πνευματική αδράνεια.</a:t>
            </a:r>
          </a:p>
          <a:p>
            <a:r>
              <a:rPr lang="el-GR" sz="2200"/>
              <a:t> </a:t>
            </a:r>
            <a:r>
              <a:rPr lang="el-GR" sz="2200" b="1"/>
              <a:t>Είδος:</a:t>
            </a:r>
            <a:r>
              <a:rPr lang="el-GR" sz="2200"/>
              <a:t> Δοκίμιο. Έκφραση ιδεών για την πνευματική ανανέωση.</a:t>
            </a:r>
          </a:p>
        </p:txBody>
      </p:sp>
      <p:pic>
        <p:nvPicPr>
          <p:cNvPr id="7174" name="Picture 6" descr="Τα πάντα για το Λονδίνο | Ταξίδια Take A Tour">
            <a:extLst>
              <a:ext uri="{FF2B5EF4-FFF2-40B4-BE49-F238E27FC236}">
                <a16:creationId xmlns:a16="http://schemas.microsoft.com/office/drawing/2014/main" id="{976C0CBD-24A9-FE2B-18E0-21C4B3EEB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561" y="362384"/>
            <a:ext cx="2289276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Ιστορία της Αθήνας - Athens Sightseeing Tours with Athens Happy Train">
            <a:extLst>
              <a:ext uri="{FF2B5EF4-FFF2-40B4-BE49-F238E27FC236}">
                <a16:creationId xmlns:a16="http://schemas.microsoft.com/office/drawing/2014/main" id="{EA73370A-CA05-5FFE-8EEA-730044A3C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4328" y="927008"/>
            <a:ext cx="2603605" cy="175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Παρίσι: Ταξιδιωτικός οδηγός 2025 | Kanediakopes.gr">
            <a:extLst>
              <a:ext uri="{FF2B5EF4-FFF2-40B4-BE49-F238E27FC236}">
                <a16:creationId xmlns:a16="http://schemas.microsoft.com/office/drawing/2014/main" id="{DB1B79CD-9210-8082-5DE3-3BA0B0A68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6397" y="3443726"/>
            <a:ext cx="5431536" cy="27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4" name="Rectangle 410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5" name="Freeform: Shape 41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0842AFD-91FB-38DA-9CA0-FFC8B448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 fontScale="90000"/>
          </a:bodyPr>
          <a:lstStyle/>
          <a:p>
            <a:r>
              <a:rPr lang="el-GR" sz="3700"/>
              <a:t>Ηθογραφία: Το Λογοτεχνικό Αδιέξοδο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EA52DA-6F48-C43C-0A59-D1F59EBB1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 fontScale="92500" lnSpcReduction="20000"/>
          </a:bodyPr>
          <a:lstStyle/>
          <a:p>
            <a:r>
              <a:rPr lang="el-GR" sz="1900" b="1"/>
              <a:t>Ηθογραφία:</a:t>
            </a:r>
            <a:r>
              <a:rPr lang="el-GR" sz="1900"/>
              <a:t> Κυρίαρχο είδος του 19ου αιώνα. Ασχολείται με τη </a:t>
            </a:r>
            <a:r>
              <a:rPr lang="el-GR" sz="1900" b="1"/>
              <a:t>γραφική</a:t>
            </a:r>
            <a:r>
              <a:rPr lang="el-GR" sz="1900"/>
              <a:t> αγροτική ζωή, τα ήθη, τα έθιμα και τους "γραφικούς" χαρακτήρες της ελληνικής επαρχίας.</a:t>
            </a:r>
            <a:r>
              <a:rPr lang="en-US" sz="1900"/>
              <a:t> </a:t>
            </a:r>
          </a:p>
          <a:p>
            <a:r>
              <a:rPr lang="el-GR" sz="1900" b="1"/>
              <a:t>Κριτική:</a:t>
            </a:r>
            <a:r>
              <a:rPr lang="el-GR" sz="1900"/>
              <a:t> Είναι </a:t>
            </a:r>
            <a:r>
              <a:rPr lang="el-GR" sz="1900" b="1"/>
              <a:t>παρωχημένη</a:t>
            </a:r>
            <a:r>
              <a:rPr lang="el-GR" sz="1900"/>
              <a:t> και ασχολείται με </a:t>
            </a:r>
            <a:r>
              <a:rPr lang="el-GR" sz="1900" b="1"/>
              <a:t>μικρά, τοπικά</a:t>
            </a:r>
            <a:r>
              <a:rPr lang="el-GR" sz="1900"/>
              <a:t> θέματα. Μας κρατάει κολλημένους σε μια ρομαντική εικόνα του παρελθόντος.</a:t>
            </a:r>
            <a:endParaRPr lang="en-US" sz="1900"/>
          </a:p>
          <a:p>
            <a:r>
              <a:rPr lang="el-GR" sz="1900" b="1"/>
              <a:t>Απόσπασμα:</a:t>
            </a:r>
            <a:r>
              <a:rPr lang="el-GR" sz="1900"/>
              <a:t> </a:t>
            </a:r>
            <a:r>
              <a:rPr lang="el-GR" sz="1900" i="1"/>
              <a:t>"[Η Ελλάδα] έχει ανάγκη από μια μεγάλη αναμόρφωση και όχι από μια επιστροφή στις </a:t>
            </a:r>
            <a:r>
              <a:rPr lang="el-GR" sz="1900" b="1" i="1"/>
              <a:t>μικρογραφίες</a:t>
            </a:r>
            <a:r>
              <a:rPr lang="el-GR" sz="1900" i="1"/>
              <a:t> και την </a:t>
            </a:r>
            <a:r>
              <a:rPr lang="el-GR" sz="1900" b="1" i="1"/>
              <a:t>απλοϊκή</a:t>
            </a:r>
            <a:r>
              <a:rPr lang="el-GR" sz="1900" i="1"/>
              <a:t> αφήγηση των ηθών."</a:t>
            </a:r>
            <a:endParaRPr lang="el-GR" sz="1900"/>
          </a:p>
        </p:txBody>
      </p:sp>
      <p:pic>
        <p:nvPicPr>
          <p:cNvPr id="4098" name="Picture 2" descr="Ελληνικό Αρκαδίας - Το άγνωστο και πιο όμορφο παραδοσιακό χωριό της Ελλάδος  (pics) - Πελοποννησιακό Πρακτορείο Ειδήσεων">
            <a:extLst>
              <a:ext uri="{FF2B5EF4-FFF2-40B4-BE49-F238E27FC236}">
                <a16:creationId xmlns:a16="http://schemas.microsoft.com/office/drawing/2014/main" id="{CCE9EF43-4545-21B6-C340-70D0AA9D81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t="40218" r="16445" b="-1"/>
          <a:stretch>
            <a:fillRect/>
          </a:stretch>
        </p:blipFill>
        <p:spPr bwMode="auto">
          <a:xfrm>
            <a:off x="6880610" y="1968111"/>
            <a:ext cx="4737650" cy="29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9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C6F50FA-83F0-27D3-E304-BC2EAE227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l-GR" sz="5000"/>
              <a:t>Το Όραμα του Αστικού Μυθιστορήματος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9F8B6D-1E3B-2CEF-9A40-417B7672E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l-GR" sz="2200" b="1"/>
              <a:t>Αίτημα:</a:t>
            </a:r>
            <a:r>
              <a:rPr lang="el-GR" sz="2200"/>
              <a:t> Να στραφούμε στο </a:t>
            </a:r>
            <a:r>
              <a:rPr lang="el-GR" sz="2200" b="1"/>
              <a:t>σύγχρονο αστικό μυθιστόρημα</a:t>
            </a:r>
            <a:r>
              <a:rPr lang="el-GR" sz="2200"/>
              <a:t>.  Έργα με </a:t>
            </a:r>
            <a:r>
              <a:rPr lang="el-GR" sz="2200" b="1"/>
              <a:t>ψυχολογική ανάλυση</a:t>
            </a:r>
            <a:r>
              <a:rPr lang="el-GR" sz="2200"/>
              <a:t>, </a:t>
            </a:r>
            <a:r>
              <a:rPr lang="el-GR" sz="2200" b="1"/>
              <a:t>σύγχρονους χαρακτήρες</a:t>
            </a:r>
            <a:r>
              <a:rPr lang="el-GR" sz="2200"/>
              <a:t> και </a:t>
            </a:r>
            <a:r>
              <a:rPr lang="el-GR" sz="2200" b="1"/>
              <a:t>παγκόσμιες ιδέες</a:t>
            </a:r>
            <a:r>
              <a:rPr lang="el-GR" sz="2200"/>
              <a:t>. * Ο Θεοτοκάς το έκανε με την </a:t>
            </a:r>
            <a:r>
              <a:rPr lang="el-GR" sz="2200" b="1"/>
              <a:t>"Αργώ"</a:t>
            </a:r>
            <a:r>
              <a:rPr lang="el-GR" sz="2200"/>
              <a:t> (1933).</a:t>
            </a:r>
            <a:endParaRPr lang="en-US" sz="2200"/>
          </a:p>
          <a:p>
            <a:r>
              <a:rPr lang="el-GR" sz="2200" b="1"/>
              <a:t>Απόσπασμα:</a:t>
            </a:r>
            <a:r>
              <a:rPr lang="el-GR" sz="2200"/>
              <a:t> </a:t>
            </a:r>
            <a:r>
              <a:rPr lang="el-GR" sz="2200" i="1"/>
              <a:t>"...την ανάγκη να βγάλουμε από το στήθος μας τον </a:t>
            </a:r>
            <a:r>
              <a:rPr lang="el-GR" sz="2200" b="1" i="1"/>
              <a:t>κόσμο των ιδεών</a:t>
            </a:r>
            <a:r>
              <a:rPr lang="el-GR" sz="2200" i="1"/>
              <a:t> που μας ζυμώνει."</a:t>
            </a:r>
            <a:endParaRPr lang="el-GR" sz="2200"/>
          </a:p>
        </p:txBody>
      </p:sp>
      <p:pic>
        <p:nvPicPr>
          <p:cNvPr id="5122" name="Picture 2" descr="Ο Ιάσονας σε Θεατρικό Παιχνίδι - Η Αργώ κατά την ελληνική μυθολογία, ήταν το  πλοίο στο οποίο επιβιβάστηκαν οι Αργοναύτες με σκοπό να μεταβούν στην  Κολχίδα και να πάρουν το χρυσόμαλλο δέρας.">
            <a:extLst>
              <a:ext uri="{FF2B5EF4-FFF2-40B4-BE49-F238E27FC236}">
                <a16:creationId xmlns:a16="http://schemas.microsoft.com/office/drawing/2014/main" id="{B203BEBA-228E-B925-B6DC-728D60466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r="33003" b="-1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203AA30-CD2E-E4B3-A338-8931040E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l-GR" sz="5000"/>
              <a:t>Η Σημασία του Μανιφέστου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A9A8692-42B7-B2FD-C011-F622B2268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l-GR" sz="2200"/>
              <a:t>Το κείμενο έγινε </a:t>
            </a:r>
            <a:r>
              <a:rPr lang="el-GR" sz="2200" b="1"/>
              <a:t>καταλύτης</a:t>
            </a:r>
            <a:r>
              <a:rPr lang="el-GR" sz="2200"/>
              <a:t> και άνοιξε τον δρόμο για τη </a:t>
            </a:r>
            <a:r>
              <a:rPr lang="el-GR" sz="2200" b="1"/>
              <a:t>μοντέρνα</a:t>
            </a:r>
            <a:r>
              <a:rPr lang="el-GR" sz="2200"/>
              <a:t> ελληνική λογοτεχνία.</a:t>
            </a:r>
            <a:endParaRPr lang="en-US" sz="2200"/>
          </a:p>
          <a:p>
            <a:r>
              <a:rPr lang="el-GR" sz="2200"/>
              <a:t> Έδωσε </a:t>
            </a:r>
            <a:r>
              <a:rPr lang="el-GR" sz="2200" b="1"/>
              <a:t>ταυτότητα</a:t>
            </a:r>
            <a:r>
              <a:rPr lang="el-GR" sz="2200"/>
              <a:t> και </a:t>
            </a:r>
            <a:r>
              <a:rPr lang="el-GR" sz="2200" b="1"/>
              <a:t>κατεύθυνση</a:t>
            </a:r>
            <a:r>
              <a:rPr lang="el-GR" sz="2200"/>
              <a:t> στη Γενιά του '30.</a:t>
            </a:r>
          </a:p>
        </p:txBody>
      </p:sp>
      <p:pic>
        <p:nvPicPr>
          <p:cNvPr id="3074" name="Picture 2" descr="μαύρο βέλος τέχνης, σχέδιο βέλους, που, γωνία, περιοχή png | PNGEgg">
            <a:extLst>
              <a:ext uri="{FF2B5EF4-FFF2-40B4-BE49-F238E27FC236}">
                <a16:creationId xmlns:a16="http://schemas.microsoft.com/office/drawing/2014/main" id="{AB1F1770-4EAA-92DD-D3C2-DEC67889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019288"/>
            <a:ext cx="5458968" cy="481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6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FF86E-7B0E-1460-2ED7-3B76A5CB0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Διαχρονική Υποχρέωση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47874B7-6118-5FFB-9368-DE2CD1CF3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l-GR" b="1" dirty="0"/>
              <a:t>πνευματική ελευθερία</a:t>
            </a:r>
            <a:r>
              <a:rPr lang="el-GR" dirty="0"/>
              <a:t> είναι συνεχής αγώνας. </a:t>
            </a:r>
            <a:endParaRPr lang="en-US" dirty="0"/>
          </a:p>
          <a:p>
            <a:r>
              <a:rPr lang="el-GR" dirty="0"/>
              <a:t>Η κρίση μπορεί να είναι </a:t>
            </a:r>
            <a:r>
              <a:rPr lang="el-GR" b="1" dirty="0"/>
              <a:t>ευκαιρία</a:t>
            </a:r>
            <a:r>
              <a:rPr lang="el-GR" dirty="0"/>
              <a:t> για ανανέωση. </a:t>
            </a:r>
            <a:endParaRPr lang="en-US" dirty="0"/>
          </a:p>
          <a:p>
            <a:r>
              <a:rPr lang="el-GR" b="1" dirty="0"/>
              <a:t>Απόσπασμα:</a:t>
            </a:r>
            <a:r>
              <a:rPr lang="el-GR" dirty="0"/>
              <a:t> </a:t>
            </a:r>
            <a:r>
              <a:rPr lang="el-GR" i="1" dirty="0"/>
              <a:t>"Η στιγμή αυτή είναι βέβαια μια </a:t>
            </a:r>
            <a:r>
              <a:rPr lang="el-GR" b="1" i="1" dirty="0"/>
              <a:t>θαυμάσια στιγμή</a:t>
            </a:r>
            <a:r>
              <a:rPr lang="el-GR" i="1" dirty="0"/>
              <a:t>. Η ώρα είναι κατάλληλη για να </a:t>
            </a:r>
            <a:r>
              <a:rPr lang="el-GR" b="1" i="1" dirty="0"/>
              <a:t>αλλάξουμε ρότα</a:t>
            </a:r>
            <a:r>
              <a:rPr lang="el-GR" i="1" dirty="0"/>
              <a:t> και να πάρουμε το δρόμο των μεγάλων μας παραδόσεων."</a:t>
            </a:r>
          </a:p>
        </p:txBody>
      </p:sp>
    </p:spTree>
    <p:extLst>
      <p:ext uri="{BB962C8B-B14F-4D97-AF65-F5344CB8AC3E}">
        <p14:creationId xmlns:p14="http://schemas.microsoft.com/office/powerpoint/2010/main" val="10567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8D4909-DF43-BAAD-19FA-2213DB4C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Μήνυμα για τον Μαθητή Γ’ Γυμνασίου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17782C-9584-8797-0E5F-45F26E88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Ελεύθερο Πνεύμα Σήμερα σημαίνει:</a:t>
            </a: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Να χρησιμοποιείς την </a:t>
            </a:r>
            <a:r>
              <a:rPr lang="el-GR" b="1" dirty="0"/>
              <a:t>κριτική σκέψη</a:t>
            </a:r>
            <a:r>
              <a:rPr lang="el-GR" dirty="0"/>
              <a:t> (όχι την παπαγαλία). </a:t>
            </a:r>
            <a:endParaRPr lang="en-US" dirty="0"/>
          </a:p>
          <a:p>
            <a:r>
              <a:rPr lang="el-GR" dirty="0"/>
              <a:t>Να είσαι </a:t>
            </a:r>
            <a:r>
              <a:rPr lang="el-GR" b="1" dirty="0"/>
              <a:t>ανοιχτός</a:t>
            </a:r>
            <a:r>
              <a:rPr lang="el-GR" dirty="0"/>
              <a:t> στον κόσμο (όχι επαρχιώτης).</a:t>
            </a:r>
            <a:r>
              <a:rPr lang="en-US" dirty="0"/>
              <a:t> </a:t>
            </a:r>
            <a:r>
              <a:rPr lang="el-GR" dirty="0"/>
              <a:t>Να είσαι </a:t>
            </a:r>
            <a:r>
              <a:rPr lang="el-GR" b="1" dirty="0"/>
              <a:t>πολίτης του κόσμου</a:t>
            </a:r>
            <a:r>
              <a:rPr lang="el-GR" dirty="0"/>
              <a:t>. </a:t>
            </a:r>
            <a:endParaRPr lang="en-US" dirty="0"/>
          </a:p>
          <a:p>
            <a:r>
              <a:rPr lang="el-GR" dirty="0"/>
              <a:t> Να έχεις το </a:t>
            </a:r>
            <a:r>
              <a:rPr lang="el-GR" b="1" dirty="0"/>
              <a:t>θάρρος</a:t>
            </a:r>
            <a:r>
              <a:rPr lang="el-GR" dirty="0"/>
              <a:t> να διαφωνείς, τεκμηριωμένα.</a:t>
            </a:r>
            <a:r>
              <a:rPr lang="en-US" dirty="0"/>
              <a:t> </a:t>
            </a:r>
            <a:r>
              <a:rPr lang="el-GR" dirty="0"/>
              <a:t>Να αμφισβητείς με </a:t>
            </a:r>
            <a:r>
              <a:rPr lang="el-GR" b="1" dirty="0"/>
              <a:t>σεβασμό</a:t>
            </a:r>
            <a:r>
              <a:rPr lang="el-GR" dirty="0"/>
              <a:t> και </a:t>
            </a:r>
            <a:r>
              <a:rPr lang="el-GR" b="1" dirty="0"/>
              <a:t>λογική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Να μην φοβάσαι το </a:t>
            </a:r>
            <a:r>
              <a:rPr lang="el-GR" b="1" dirty="0"/>
              <a:t>καινούργιο</a:t>
            </a:r>
            <a:r>
              <a:rPr lang="el-GR" dirty="0"/>
              <a:t> και το </a:t>
            </a:r>
            <a:r>
              <a:rPr lang="el-GR" b="1" dirty="0"/>
              <a:t>διαφορετικό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84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9" name="Rectangle 104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58A6500-92D2-B91F-8C61-0C2E70A6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5400"/>
              <a:t>Ερωτήσεις για Συζήτηση</a:t>
            </a:r>
          </a:p>
        </p:txBody>
      </p:sp>
      <p:sp>
        <p:nvSpPr>
          <p:cNvPr id="105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CA7612-E894-166F-8169-DC9BE637D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9947547" cy="45719"/>
          </a:xfrm>
        </p:spPr>
        <p:txBody>
          <a:bodyPr anchor="t">
            <a:noAutofit/>
          </a:bodyPr>
          <a:lstStyle/>
          <a:p>
            <a:r>
              <a:rPr lang="el-GR" sz="1100" b="1" dirty="0"/>
              <a:t>1.</a:t>
            </a:r>
            <a:r>
              <a:rPr lang="el-GR" sz="1100" dirty="0"/>
              <a:t> Ποιες </a:t>
            </a:r>
            <a:r>
              <a:rPr lang="el-GR" sz="1100" b="1" dirty="0"/>
              <a:t>νοοτροπίες</a:t>
            </a:r>
            <a:r>
              <a:rPr lang="el-GR" sz="1100" dirty="0"/>
              <a:t> σήμερα θεωρούμε "επαρχιώτικες"; </a:t>
            </a:r>
            <a:endParaRPr lang="en-US" sz="1100" dirty="0"/>
          </a:p>
          <a:p>
            <a:r>
              <a:rPr lang="el-GR" sz="1100" dirty="0"/>
              <a:t>Η Άρνηση της Τεχνολογικής </a:t>
            </a:r>
            <a:r>
              <a:rPr lang="el-GR" sz="1100" dirty="0" err="1"/>
              <a:t>Εξέλιξης:Η</a:t>
            </a:r>
            <a:r>
              <a:rPr lang="el-GR" sz="1100" dirty="0"/>
              <a:t> τυφλή απόρριψη κάθε νέας τεχνολογίας (π.χ. AI, ψηφιακές πλατφόρμες) από φόβο, αντί για κριτική </a:t>
            </a:r>
            <a:r>
              <a:rPr lang="el-GR" sz="1100" dirty="0" err="1"/>
              <a:t>αφομοίωση.Η</a:t>
            </a:r>
            <a:r>
              <a:rPr lang="el-GR" sz="1100" dirty="0"/>
              <a:t> επιμονή σε ξεπερασμένους τρόπους λειτουργίας στην εκπαίδευση ή την </a:t>
            </a:r>
            <a:r>
              <a:rPr lang="el-GR" sz="1100" dirty="0" err="1"/>
              <a:t>εργασία.Η</a:t>
            </a:r>
            <a:r>
              <a:rPr lang="el-GR" sz="1100" dirty="0"/>
              <a:t> Κλειστότητα στον Πολιτισμό και τις </a:t>
            </a:r>
            <a:r>
              <a:rPr lang="el-GR" sz="1100" dirty="0" err="1"/>
              <a:t>Ιδέες:Η</a:t>
            </a:r>
            <a:r>
              <a:rPr lang="el-GR" sz="1100" dirty="0"/>
              <a:t> πεποίθηση ότι μόνο ο δικός μας τρόπος σκέψης ή πολιτισμός είναι ο </a:t>
            </a:r>
            <a:r>
              <a:rPr lang="el-GR" sz="1100" dirty="0" err="1"/>
              <a:t>σωστός.Η</a:t>
            </a:r>
            <a:r>
              <a:rPr lang="el-GR" sz="1100" dirty="0"/>
              <a:t> άρνηση να μελετήσουμε ή να συζητήσουμε ρεύματα, ιδέες ή τέχνες που έρχονται από άλλες χώρες ή </a:t>
            </a:r>
            <a:r>
              <a:rPr lang="el-GR" sz="1100" dirty="0" err="1"/>
              <a:t>κουλτούρες.Ο</a:t>
            </a:r>
            <a:r>
              <a:rPr lang="el-GR" sz="1100" dirty="0"/>
              <a:t> Φόβος της Διαφάνειας και της </a:t>
            </a:r>
            <a:r>
              <a:rPr lang="el-GR" sz="1100" dirty="0" err="1"/>
              <a:t>Κριτικής:Η</a:t>
            </a:r>
            <a:r>
              <a:rPr lang="el-GR" sz="1100" dirty="0"/>
              <a:t> αντίληψη ότι τα λάθη πρέπει να κρύβονται αντί να συζητούνται ανοιχτά για βελτίωση (έλλειψη αυτοκριτικής).Η αντίδραση σε κάθε μορφή κριτικής ως προσωπική επίθεση, αντί ως ευκαιρία για εξέλιξη (όπως έλεγε ο </a:t>
            </a:r>
            <a:r>
              <a:rPr lang="el-GR" sz="1100" dirty="0" err="1"/>
              <a:t>Θεοτοκάς</a:t>
            </a:r>
            <a:r>
              <a:rPr lang="el-GR" sz="1100" dirty="0"/>
              <a:t> για την έλλειψη ψυχραιμίας στις συζητήσεις).Η Απομόνωση στα Social </a:t>
            </a:r>
            <a:r>
              <a:rPr lang="el-GR" sz="1100" dirty="0" err="1"/>
              <a:t>Media</a:t>
            </a:r>
            <a:r>
              <a:rPr lang="el-GR" sz="1100" dirty="0"/>
              <a:t> (Ο Ψηφιακός Επαρχιωτισμός):Η δημιουργία "φούσκας φίλτρων" (</a:t>
            </a:r>
            <a:r>
              <a:rPr lang="el-GR" sz="1100" dirty="0" err="1"/>
              <a:t>filter</a:t>
            </a:r>
            <a:r>
              <a:rPr lang="el-GR" sz="1100" dirty="0"/>
              <a:t> </a:t>
            </a:r>
            <a:r>
              <a:rPr lang="el-GR" sz="1100" dirty="0" err="1"/>
              <a:t>bubbles</a:t>
            </a:r>
            <a:r>
              <a:rPr lang="el-GR" sz="1100" dirty="0"/>
              <a:t>), όπου ακούμε και βλέπουμε μόνο απόψεις που ταιριάζουν με τις δικές </a:t>
            </a:r>
            <a:r>
              <a:rPr lang="el-GR" sz="1100" dirty="0" err="1"/>
              <a:t>μας.Αυτό</a:t>
            </a:r>
            <a:r>
              <a:rPr lang="el-GR" sz="1100" dirty="0"/>
              <a:t> οδηγεί σε μια ψηφιακή επαρχία, όπου ο χρήστης ζει απομονωμένος από τον πραγματικό </a:t>
            </a:r>
            <a:r>
              <a:rPr lang="el-GR" sz="1100" dirty="0" err="1"/>
              <a:t>διάλογο.Η</a:t>
            </a:r>
            <a:r>
              <a:rPr lang="el-GR" sz="1100" dirty="0"/>
              <a:t> Προσκόλληση σε </a:t>
            </a:r>
            <a:r>
              <a:rPr lang="el-GR" sz="1100" dirty="0" err="1"/>
              <a:t>Στερεότυπα:Η</a:t>
            </a:r>
            <a:r>
              <a:rPr lang="el-GR" sz="1100" dirty="0"/>
              <a:t> άρνηση να δεχτούμε την κοινωνική, φυλετική ή πολιτισμική </a:t>
            </a:r>
            <a:r>
              <a:rPr lang="el-GR" sz="1100" dirty="0" err="1"/>
              <a:t>διαφορετικότητα.Η</a:t>
            </a:r>
            <a:r>
              <a:rPr lang="el-GR" sz="1100" dirty="0"/>
              <a:t> εμμονή σε παλαιά στερεότυπα για το φύλο, τον ρόλο στην οικογένεια ή την επαγγελματική εξέλιξη.</a:t>
            </a:r>
            <a:endParaRPr lang="en-US" sz="1100" dirty="0"/>
          </a:p>
          <a:p>
            <a:endParaRPr lang="en-US" sz="1100" dirty="0"/>
          </a:p>
          <a:p>
            <a:r>
              <a:rPr lang="el-GR" sz="1100" dirty="0"/>
              <a:t>* </a:t>
            </a:r>
            <a:r>
              <a:rPr lang="el-GR" sz="1100" b="1" dirty="0"/>
              <a:t>2.</a:t>
            </a:r>
            <a:r>
              <a:rPr lang="el-GR" sz="1100" dirty="0"/>
              <a:t> Πώς μπορούμε να εφαρμόσουμε το </a:t>
            </a:r>
            <a:r>
              <a:rPr lang="el-GR" sz="1100" b="1" dirty="0"/>
              <a:t>Ελεύθερο Πνεύμα</a:t>
            </a:r>
            <a:r>
              <a:rPr lang="el-GR" sz="1100" dirty="0"/>
              <a:t> στο σχολείο και την καθημερινότητα;</a:t>
            </a:r>
            <a:endParaRPr lang="en-US" sz="1100" dirty="0"/>
          </a:p>
          <a:p>
            <a:r>
              <a:rPr lang="el-GR" sz="1100" dirty="0"/>
              <a:t>Στο Σχολείο (Εφαρμογή του Ορθολογισμού):Κριτική Αντίληψη </a:t>
            </a:r>
            <a:r>
              <a:rPr lang="el-GR" sz="1100" dirty="0" err="1"/>
              <a:t>vs</a:t>
            </a:r>
            <a:r>
              <a:rPr lang="el-GR" sz="1100" dirty="0"/>
              <a:t>. </a:t>
            </a:r>
            <a:r>
              <a:rPr lang="el-GR" sz="1100" dirty="0" err="1"/>
              <a:t>Αποστήθιση:Να</a:t>
            </a:r>
            <a:r>
              <a:rPr lang="el-GR" sz="1100" dirty="0"/>
              <a:t> μην δεχόμαστε την πληροφορία ως δεδομένη ("δουλεία"), αλλά να την αναλύουμε και να την αξιολογούμε (Ορθολογισμός).Να ρωτάμε "Γιατί;" και "Πώς;", αντί απλώς "</a:t>
            </a:r>
            <a:r>
              <a:rPr lang="el-GR" sz="1100" dirty="0" err="1"/>
              <a:t>Τι;".Υπέρβαση</a:t>
            </a:r>
            <a:r>
              <a:rPr lang="el-GR" sz="1100" dirty="0"/>
              <a:t> του "</a:t>
            </a:r>
            <a:r>
              <a:rPr lang="el-GR" sz="1100" dirty="0" err="1"/>
              <a:t>Κομματισμού":Να</a:t>
            </a:r>
            <a:r>
              <a:rPr lang="el-GR" sz="1100" dirty="0"/>
              <a:t> ακούμε τις απόψεις των συμμαθητών μας και των καθηγητών με ανοχή και ψυχραιμία, ακόμη κι αν διαφωνούμε μαζί </a:t>
            </a:r>
            <a:r>
              <a:rPr lang="el-GR" sz="1100" dirty="0" err="1"/>
              <a:t>τους.Να</a:t>
            </a:r>
            <a:r>
              <a:rPr lang="el-GR" sz="1100" dirty="0"/>
              <a:t> αποφεύγουμε τον "φανατισμό" στις σχολικές συζητήσεις (π.χ. σε αθλητικά ή πολιτικά θέματα)."Αεροπορική" Θεώρηση της </a:t>
            </a:r>
            <a:r>
              <a:rPr lang="el-GR" sz="1100" dirty="0" err="1"/>
              <a:t>Ύλης:Να</a:t>
            </a:r>
            <a:r>
              <a:rPr lang="el-GR" sz="1100" dirty="0"/>
              <a:t> προσπαθούμε να συνδέουμε τα μαθήματα μεταξύ τους (Ιστορία, Λογοτεχνία, Φυσική), βλέποντας το σύνολο της γνώσης, όχι μόνο τα επιμέρους </a:t>
            </a:r>
            <a:r>
              <a:rPr lang="el-GR" sz="1100" dirty="0" err="1"/>
              <a:t>κεφάλαια.Στην</a:t>
            </a:r>
            <a:r>
              <a:rPr lang="el-GR" sz="1100" dirty="0"/>
              <a:t> Καθημερινότητα (Υπέρβαση του Επαρχιωτισμού):Άνοιγμα στον </a:t>
            </a:r>
            <a:r>
              <a:rPr lang="el-GR" sz="1100" dirty="0" err="1"/>
              <a:t>Κόσμο:Να</a:t>
            </a:r>
            <a:r>
              <a:rPr lang="el-GR" sz="1100" dirty="0"/>
              <a:t> χρησιμοποιούμε το διαδίκτυο για πνευματική αναζήτηση και εκμάθηση ξένων πολιτισμών (όχι μόνο για διασκέδαση).Να καταναλώνουμε πολιτισμό από διαφορετικές πηγές (ξένη λογοτεχνία, κινηματογράφος, μουσική).Το Θάρρος της Διαφορετικής </a:t>
            </a:r>
            <a:r>
              <a:rPr lang="el-GR" sz="1100" dirty="0" err="1"/>
              <a:t>Άποψης:Να</a:t>
            </a:r>
            <a:r>
              <a:rPr lang="el-GR" sz="1100" dirty="0"/>
              <a:t> έχουμε τη δύναμη να διατηρούμε τη μοναδικότητά μας και την ατομικότητά μας, ακόμα κι αν η "μάζα" (φίλοι, κοινωνία) έχει αντίθετη </a:t>
            </a:r>
            <a:r>
              <a:rPr lang="el-GR" sz="1100" dirty="0" err="1"/>
              <a:t>άποψη.Να</a:t>
            </a:r>
            <a:r>
              <a:rPr lang="el-GR" sz="1100" dirty="0"/>
              <a:t> μην γινόμαστε "δουλικοί μαθητές" των </a:t>
            </a:r>
            <a:r>
              <a:rPr lang="el-GR" sz="1100" dirty="0" err="1"/>
              <a:t>trends</a:t>
            </a:r>
            <a:r>
              <a:rPr lang="el-GR" sz="1100" dirty="0"/>
              <a:t> ή των </a:t>
            </a:r>
            <a:r>
              <a:rPr lang="el-GR" sz="1100" dirty="0" err="1"/>
              <a:t>Influencers</a:t>
            </a:r>
            <a:r>
              <a:rPr lang="el-GR" sz="1100" dirty="0"/>
              <a:t>, αλλά να διαμορφώνουμε τη δική μας </a:t>
            </a:r>
            <a:r>
              <a:rPr lang="el-GR" sz="1100" dirty="0" err="1"/>
              <a:t>κρίση.Δημιουργία</a:t>
            </a:r>
            <a:r>
              <a:rPr lang="el-GR" sz="1100" dirty="0"/>
              <a:t>, όχι </a:t>
            </a:r>
            <a:r>
              <a:rPr lang="el-GR" sz="1100" dirty="0" err="1"/>
              <a:t>Κατανάλωση:Να</a:t>
            </a:r>
            <a:r>
              <a:rPr lang="el-GR" sz="1100" dirty="0"/>
              <a:t> μην περιοριζόμαστε στην παθητική κατανάλωση περιεχομένου, αλλά να προσπαθούμε για τη δική μας δημιουργία (π.χ. γράψιμο, τέχνη, προγραμματισμός), όπως ζητούσε ο </a:t>
            </a:r>
            <a:r>
              <a:rPr lang="el-GR" sz="1100" dirty="0" err="1"/>
              <a:t>Θεοτοκάς</a:t>
            </a:r>
            <a:r>
              <a:rPr lang="el-GR" sz="1100" dirty="0"/>
              <a:t>.</a:t>
            </a:r>
          </a:p>
        </p:txBody>
      </p:sp>
      <p:pic>
        <p:nvPicPr>
          <p:cNvPr id="1029" name="Picture 5" descr="3D εικονογραφημένο ερωτηματικό με Led φως στο φόντο του τοίχου από τούβλα  Στοκ Εικόνες - εικόνα από backfill, arroyos: 181571618">
            <a:extLst>
              <a:ext uri="{FF2B5EF4-FFF2-40B4-BE49-F238E27FC236}">
                <a16:creationId xmlns:a16="http://schemas.microsoft.com/office/drawing/2014/main" id="{D0C7BF62-7188-28FB-BD6D-9D70C22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r="18931" b="-1"/>
          <a:stretch>
            <a:fillRect/>
          </a:stretch>
        </p:blipFill>
        <p:spPr bwMode="auto">
          <a:xfrm>
            <a:off x="10178642" y="3300819"/>
            <a:ext cx="1881963" cy="195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52726F2-D0CB-39DB-C19C-16D687A6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 fontScale="90000"/>
          </a:bodyPr>
          <a:lstStyle/>
          <a:p>
            <a:r>
              <a:rPr lang="el-GR" sz="5400"/>
              <a:t>Το Ιστορικό Σημείο Τομής: 1929</a:t>
            </a:r>
          </a:p>
        </p:txBody>
      </p:sp>
      <p:sp>
        <p:nvSpPr>
          <p:cNvPr id="820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61CD30-6E38-6022-2E39-D2F00C7C6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/>
          </a:bodyPr>
          <a:lstStyle/>
          <a:p>
            <a:r>
              <a:rPr lang="el-GR" sz="2200" b="1"/>
              <a:t>Περίοδος:</a:t>
            </a:r>
            <a:r>
              <a:rPr lang="el-GR" sz="2200"/>
              <a:t> Μετά τη Μικρασιατική Καταστροφή (1922) και το Κραχ του 1929.</a:t>
            </a:r>
          </a:p>
          <a:p>
            <a:r>
              <a:rPr lang="el-GR" sz="2200" b="1"/>
              <a:t>Πνευματικό Κλίμα:</a:t>
            </a:r>
            <a:r>
              <a:rPr lang="el-GR" sz="2200"/>
              <a:t> </a:t>
            </a:r>
            <a:r>
              <a:rPr lang="el-GR" sz="2200" i="1"/>
              <a:t>"Μια απογοήτευση διαρκής και διάχυτη, μια μιζέρια, μια μετριότητα."</a:t>
            </a:r>
            <a:endParaRPr lang="el-GR" sz="2200"/>
          </a:p>
          <a:p>
            <a:r>
              <a:rPr lang="el-GR" sz="2200" b="1"/>
              <a:t>Πλαίσιο:</a:t>
            </a:r>
            <a:r>
              <a:rPr lang="el-GR" sz="2200"/>
              <a:t> Ελλάδα σε εσωστρέφεια, κόσμος σε αναζήτηση νέων ιδεών. </a:t>
            </a:r>
          </a:p>
          <a:p>
            <a:r>
              <a:rPr lang="el-GR" sz="2200" b="1"/>
              <a:t>Ευκαιρία:</a:t>
            </a:r>
            <a:r>
              <a:rPr lang="el-GR" sz="2200"/>
              <a:t> Η κρίση είναι ευκαιρία για πνευματική αναγέννηση.</a:t>
            </a:r>
          </a:p>
          <a:p>
            <a:r>
              <a:rPr lang="el-GR" sz="2200" b="1"/>
              <a:t>Στόχος:</a:t>
            </a:r>
            <a:r>
              <a:rPr lang="el-GR" sz="2200"/>
              <a:t> Να βρει η Ελλάδα τη σύγχρονη ταυτότητά της. </a:t>
            </a:r>
          </a:p>
        </p:txBody>
      </p:sp>
      <p:pic>
        <p:nvPicPr>
          <p:cNvPr id="8194" name="Picture 2" descr="Καταστροφή της Σμύρνης - Βικιπαίδεια">
            <a:extLst>
              <a:ext uri="{FF2B5EF4-FFF2-40B4-BE49-F238E27FC236}">
                <a16:creationId xmlns:a16="http://schemas.microsoft.com/office/drawing/2014/main" id="{E77DBBD0-FF32-F234-4448-215FC9005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758476"/>
            <a:ext cx="4014216" cy="257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Ενενήντα χρόνια από το κραχ του '29-Τί έμαθαν οι αγορές;">
            <a:extLst>
              <a:ext uri="{FF2B5EF4-FFF2-40B4-BE49-F238E27FC236}">
                <a16:creationId xmlns:a16="http://schemas.microsoft.com/office/drawing/2014/main" id="{D585553A-79CA-5D5C-0832-36BCEAB2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113387"/>
            <a:ext cx="3995928" cy="21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2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4" name="Rectangle 9233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7F2A65F-DDA1-E59F-1110-A2373757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l-GR" sz="5400"/>
              <a:t>Η Φωνή της Νέας Γενιάς</a:t>
            </a:r>
          </a:p>
        </p:txBody>
      </p:sp>
      <p:sp>
        <p:nvSpPr>
          <p:cNvPr id="92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666FEE-4556-84FA-6012-44598F86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lnSpcReduction="10000"/>
          </a:bodyPr>
          <a:lstStyle/>
          <a:p>
            <a:r>
              <a:rPr lang="el-GR" sz="2200"/>
              <a:t>Το κείμενο είναι το </a:t>
            </a:r>
            <a:r>
              <a:rPr lang="el-GR" sz="2200" b="1"/>
              <a:t>μανιφέστο</a:t>
            </a:r>
            <a:r>
              <a:rPr lang="el-GR" sz="2200"/>
              <a:t> της </a:t>
            </a:r>
            <a:r>
              <a:rPr lang="el-GR" sz="2200" b="1"/>
              <a:t>Γενιάς του '30</a:t>
            </a:r>
            <a:r>
              <a:rPr lang="el-GR" sz="2200"/>
              <a:t>. </a:t>
            </a:r>
          </a:p>
          <a:p>
            <a:r>
              <a:rPr lang="el-GR" sz="2200" b="1"/>
              <a:t>Εκφράζει</a:t>
            </a:r>
            <a:r>
              <a:rPr lang="el-GR" sz="2200"/>
              <a:t> : α) τη δίψα για αλλαγή στους νέους διανοούμενους (Σεφέρης, Ελύτης κ.ά.). Αρχή για την απομάκρυνση από την παλιά νοοτροπία και β) μια ολόκληρη γενιά που ζητά </a:t>
            </a:r>
            <a:r>
              <a:rPr lang="el-GR" sz="2200" b="1"/>
              <a:t>αυτογνωσία</a:t>
            </a:r>
            <a:r>
              <a:rPr lang="el-GR" sz="2200"/>
              <a:t> και </a:t>
            </a:r>
            <a:r>
              <a:rPr lang="el-GR" sz="2200" b="1"/>
              <a:t>νέα κατεύθυνση</a:t>
            </a:r>
            <a:r>
              <a:rPr lang="el-GR" sz="2200"/>
              <a:t>.</a:t>
            </a:r>
          </a:p>
          <a:p>
            <a:r>
              <a:rPr lang="el-GR" sz="2200" b="1"/>
              <a:t>Απόσπασμα:</a:t>
            </a:r>
            <a:r>
              <a:rPr lang="el-GR" sz="2200"/>
              <a:t> </a:t>
            </a:r>
            <a:r>
              <a:rPr lang="el-GR" sz="2200" i="1"/>
              <a:t>"Θέλουμε να ξαναβρούμε τη συνέχεια της εθνικής μας παράδοσης, που τόσες φορές διακόπηκε..."</a:t>
            </a:r>
            <a:endParaRPr lang="el-GR" sz="2200"/>
          </a:p>
          <a:p>
            <a:endParaRPr lang="el-GR" sz="2200"/>
          </a:p>
        </p:txBody>
      </p:sp>
      <p:pic>
        <p:nvPicPr>
          <p:cNvPr id="9218" name="Picture 2" descr="Γεώργιος Σεφέρης - 20 Σεπτεμβρίου 1971 | ert.gr">
            <a:extLst>
              <a:ext uri="{FF2B5EF4-FFF2-40B4-BE49-F238E27FC236}">
                <a16:creationId xmlns:a16="http://schemas.microsoft.com/office/drawing/2014/main" id="{B37A841E-FE4E-4C8C-84B2-C135E3EBE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920187"/>
            <a:ext cx="4014216" cy="224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Οδυσσέας Ελύτης: Ο πιο φωτεινός από τους ποιητές της σύγχρονης Ελλάδας,  μέσα από 5 άγνωστες ιστορίες - Grace">
            <a:extLst>
              <a:ext uri="{FF2B5EF4-FFF2-40B4-BE49-F238E27FC236}">
                <a16:creationId xmlns:a16="http://schemas.microsoft.com/office/drawing/2014/main" id="{B7DF44DB-8F32-8581-35BE-60B5E8964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8704" y="4079193"/>
            <a:ext cx="3886200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206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A25EF6B-2CA9-37FD-F82A-BD627575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l-GR" sz="5400"/>
              <a:t>Η Κεντρική Θέση</a:t>
            </a:r>
          </a:p>
        </p:txBody>
      </p:sp>
      <p:sp>
        <p:nvSpPr>
          <p:cNvPr id="206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D40564-81EB-71D6-4561-907FF8A4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r>
              <a:rPr lang="el-GR" sz="2200"/>
              <a:t>Η ελληνική πνευματική ζωή είναι </a:t>
            </a:r>
            <a:r>
              <a:rPr lang="el-GR" sz="2200" b="1"/>
              <a:t>κλειστή</a:t>
            </a:r>
            <a:r>
              <a:rPr lang="el-GR" sz="2200"/>
              <a:t> και </a:t>
            </a:r>
            <a:r>
              <a:rPr lang="el-GR" sz="2200" b="1"/>
              <a:t>λιμνάζουσα</a:t>
            </a:r>
            <a:r>
              <a:rPr lang="el-GR" sz="2200"/>
              <a:t>.  Χρειαζόμαστε </a:t>
            </a:r>
            <a:r>
              <a:rPr lang="el-GR" sz="2200" b="1"/>
              <a:t>ριζική ανανέωση</a:t>
            </a:r>
            <a:r>
              <a:rPr lang="el-GR" sz="2200"/>
              <a:t> και </a:t>
            </a:r>
            <a:r>
              <a:rPr lang="el-GR" sz="2200" b="1"/>
              <a:t>πνευματική απελευθέρωση </a:t>
            </a:r>
            <a:r>
              <a:rPr lang="el-GR" sz="2200"/>
              <a:t>από τα δεσμά των παλιών ιδεών. </a:t>
            </a:r>
          </a:p>
          <a:p>
            <a:r>
              <a:rPr lang="el-GR" sz="2200" b="1" u="sng"/>
              <a:t>Μονοπάτι</a:t>
            </a:r>
            <a:r>
              <a:rPr lang="el-GR" sz="2200"/>
              <a:t>: </a:t>
            </a:r>
            <a:r>
              <a:rPr lang="el-GR" sz="2200" b="1"/>
              <a:t>Ορθολογισμός</a:t>
            </a:r>
            <a:r>
              <a:rPr lang="el-GR" sz="2200"/>
              <a:t> και </a:t>
            </a:r>
            <a:r>
              <a:rPr lang="el-GR" sz="2200" b="1"/>
              <a:t>Άνοιγμα</a:t>
            </a:r>
            <a:r>
              <a:rPr lang="el-GR" sz="2200"/>
              <a:t> προς τον σύγχρονο κόσμο.</a:t>
            </a:r>
          </a:p>
        </p:txBody>
      </p:sp>
      <p:pic>
        <p:nvPicPr>
          <p:cNvPr id="2052" name="Picture 4" descr="φωτεινός φάρος Santa Croce κοντά στην Augusta στη σικελία τη νύχτα Στοκ  Εικόνες - εικόνα από beachhead, auricle: 214213670">
            <a:extLst>
              <a:ext uri="{FF2B5EF4-FFF2-40B4-BE49-F238E27FC236}">
                <a16:creationId xmlns:a16="http://schemas.microsoft.com/office/drawing/2014/main" id="{AF8C64F5-2CEC-6DBC-08B6-C865FA9F7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708528"/>
            <a:ext cx="4014216" cy="26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25ABE52-EDD1-1FD7-14AC-E8336304C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1" r="8031" b="-1"/>
          <a:stretch>
            <a:fillRect/>
          </a:stretch>
        </p:blipFill>
        <p:spPr bwMode="auto">
          <a:xfrm>
            <a:off x="8327538" y="4079193"/>
            <a:ext cx="3068531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CA79203-1F12-0548-E3E8-8B0908D8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l-GR" sz="5400"/>
              <a:t>Ο Πνευματικός Επαρχιωτισμός</a:t>
            </a:r>
          </a:p>
        </p:txBody>
      </p:sp>
      <p:sp>
        <p:nvSpPr>
          <p:cNvPr id="1025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A04145-5F64-2D6A-6C2F-536C4D034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lnSpcReduction="10000"/>
          </a:bodyPr>
          <a:lstStyle/>
          <a:p>
            <a:r>
              <a:rPr lang="el-GR" sz="2200" b="1"/>
              <a:t>Ορισμός:</a:t>
            </a:r>
            <a:r>
              <a:rPr lang="el-GR" sz="2200"/>
              <a:t> Η </a:t>
            </a:r>
            <a:r>
              <a:rPr lang="el-GR" sz="2200" b="1"/>
              <a:t>νοοτροπία</a:t>
            </a:r>
            <a:r>
              <a:rPr lang="el-GR" sz="2200"/>
              <a:t> της κλειστότητας, του φόβου του καινούργιου και της υπερβολικής προσκόλλησης στο παρελθόν. * Μας κρατάει απομονωμένους από τις παγκόσμιες εξελίξεις.</a:t>
            </a:r>
          </a:p>
          <a:p>
            <a:r>
              <a:rPr lang="el-GR" sz="2200" b="1"/>
              <a:t>Αίσθηση Ασφυξίας:</a:t>
            </a:r>
            <a:r>
              <a:rPr lang="el-GR" sz="2200"/>
              <a:t> </a:t>
            </a:r>
            <a:r>
              <a:rPr lang="el-GR" sz="2200" i="1"/>
              <a:t>"Ένα βάρος αισθανόμαστε όλοι, ένα μεγάλο βάρος. Την </a:t>
            </a:r>
            <a:r>
              <a:rPr lang="el-GR" sz="2200" b="1" i="1"/>
              <a:t>ατμόσφαιρα μιας επαρχίας</a:t>
            </a:r>
            <a:r>
              <a:rPr lang="el-GR" sz="2200" i="1"/>
              <a:t>, που μας πνίγει..."</a:t>
            </a:r>
            <a:r>
              <a:rPr lang="el-GR" sz="2200"/>
              <a:t> </a:t>
            </a:r>
          </a:p>
          <a:p>
            <a:r>
              <a:rPr lang="el-GR" sz="2200" b="1"/>
              <a:t>Συνέπεια:</a:t>
            </a:r>
            <a:r>
              <a:rPr lang="el-GR" sz="2200"/>
              <a:t> Μας κρατάει εκτός των μεγάλων πνευματικών ρευμάτων.</a:t>
            </a:r>
          </a:p>
        </p:txBody>
      </p:sp>
      <p:pic>
        <p:nvPicPr>
          <p:cNvPr id="10244" name="Picture 4" descr="Παράθυρα | Αρχιτεκτονική Ανάλυση Παραδοσιακών Κτηρίων και Συνόλων">
            <a:extLst>
              <a:ext uri="{FF2B5EF4-FFF2-40B4-BE49-F238E27FC236}">
                <a16:creationId xmlns:a16="http://schemas.microsoft.com/office/drawing/2014/main" id="{174CA6B2-6E26-9852-A4AB-7E2852FCF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6365" y="329183"/>
            <a:ext cx="2569165" cy="342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Ιστός Αράχνης Στο Παράθυρο Εγκαταλελειμμένο Σπίτι — Φωτογραφία © HokuShine  #447967894">
            <a:extLst>
              <a:ext uri="{FF2B5EF4-FFF2-40B4-BE49-F238E27FC236}">
                <a16:creationId xmlns:a16="http://schemas.microsoft.com/office/drawing/2014/main" id="{429BE2DC-E0C8-F38E-7B70-69CB1CCF6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71284" y="4079193"/>
            <a:ext cx="2981039" cy="21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BCFC1FC-180A-4A22-70F3-14FEEF85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l-GR" sz="5400"/>
              <a:t>Κλειστοί Ορίζοντες και Δουλεία</a:t>
            </a:r>
          </a:p>
        </p:txBody>
      </p:sp>
      <p:sp>
        <p:nvSpPr>
          <p:cNvPr id="1127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9B6410-7936-0B25-7355-1DD6AB8DF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l-GR" sz="2200" b="1"/>
              <a:t>Κριτική:</a:t>
            </a:r>
            <a:r>
              <a:rPr lang="el-GR" sz="2200"/>
              <a:t> Οι Έλληνες, αντί να κρατούν την ατομικότητά τους, γίνονταν </a:t>
            </a:r>
            <a:r>
              <a:rPr lang="el-GR" sz="2200" b="1"/>
              <a:t>"δουλικοί μαθητές"</a:t>
            </a:r>
            <a:r>
              <a:rPr lang="el-GR" sz="2200"/>
              <a:t> ξένων σχολών. </a:t>
            </a:r>
          </a:p>
          <a:p>
            <a:r>
              <a:rPr lang="el-GR" sz="2200" b="1"/>
              <a:t>Απόσπασμα:</a:t>
            </a:r>
            <a:r>
              <a:rPr lang="el-GR" sz="2200"/>
              <a:t> </a:t>
            </a:r>
            <a:r>
              <a:rPr lang="el-GR" sz="2200" i="1"/>
              <a:t>"Δεν κατόρθωναν να ελευθερώσουν την ατομικότητά τους... μα γινόντανε, για όλη τη ζωή τους, </a:t>
            </a:r>
            <a:r>
              <a:rPr lang="el-GR" sz="2200" b="1" i="1"/>
              <a:t>δουλικοί μαθητές</a:t>
            </a:r>
            <a:r>
              <a:rPr lang="el-GR" sz="2200" i="1"/>
              <a:t> της ξένης χώρας.«</a:t>
            </a:r>
          </a:p>
          <a:p>
            <a:r>
              <a:rPr lang="el-GR" sz="2200" b="1"/>
              <a:t>Κριτική:</a:t>
            </a:r>
            <a:r>
              <a:rPr lang="el-GR" sz="2200"/>
              <a:t> Η γνώση πρέπει να οδηγεί σε </a:t>
            </a:r>
            <a:r>
              <a:rPr lang="el-GR" sz="2200" b="1"/>
              <a:t>πνευματική ανεξαρτησία</a:t>
            </a:r>
            <a:r>
              <a:rPr lang="el-GR" sz="2200"/>
              <a:t>, όχι σε εξάρτηση.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B0681733-E38A-35CB-F68E-1683C28B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7" r="18758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9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7D0F7E7-2DC4-0403-12F6-5C5E44C88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5400"/>
              <a:t>Ο Φόβος της Διαφωνίας</a:t>
            </a:r>
          </a:p>
        </p:txBody>
      </p:sp>
      <p:sp>
        <p:nvSpPr>
          <p:cNvPr id="1229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AFA2E7-02CE-DC8F-0747-9601C259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l-GR" sz="2200" b="1"/>
              <a:t>Πρόβλημα:</a:t>
            </a:r>
            <a:r>
              <a:rPr lang="el-GR" sz="2200"/>
              <a:t> Οι συζητήσεις στην Ελλάδα είναι γεμάτες </a:t>
            </a:r>
            <a:r>
              <a:rPr lang="el-GR" sz="2200" b="1"/>
              <a:t>έλλειψη ανοχής</a:t>
            </a:r>
            <a:r>
              <a:rPr lang="el-GR" sz="2200"/>
              <a:t> και </a:t>
            </a:r>
            <a:r>
              <a:rPr lang="el-GR" sz="2200" b="1"/>
              <a:t>ψυχραιμίας</a:t>
            </a:r>
            <a:r>
              <a:rPr lang="el-GR" sz="2200"/>
              <a:t>. Αυτό σκοτώνει τον υγιή διάλογο και την εξέλιξη των ιδεών.</a:t>
            </a:r>
            <a:endParaRPr lang="en-US" sz="2200"/>
          </a:p>
          <a:p>
            <a:r>
              <a:rPr lang="el-GR" sz="2200" b="1"/>
              <a:t>Απόσπασμα:</a:t>
            </a:r>
            <a:r>
              <a:rPr lang="el-GR" sz="2200"/>
              <a:t> </a:t>
            </a:r>
            <a:r>
              <a:rPr lang="el-GR" sz="2200" i="1"/>
              <a:t>"Την έλλειψη αληθινής ανάπτυξης, φανερώνει καλά και η έλλειψη </a:t>
            </a:r>
            <a:r>
              <a:rPr lang="el-GR" sz="2200" b="1" i="1"/>
              <a:t>ανοχής και ψυχραιμίας</a:t>
            </a:r>
            <a:r>
              <a:rPr lang="el-GR" sz="2200" i="1"/>
              <a:t> που χαρακτηρίζει σχεδόν πάντα τις ελληνικές συζητήσεις."</a:t>
            </a:r>
            <a:endParaRPr lang="el-GR" sz="220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C395EF7B-9AC7-C034-8DBE-8FB1F583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r="3101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3" name="Rectangle 133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AC5358F-B853-93A3-AABF-C2C17779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el-GR" sz="4600"/>
              <a:t>Το Φαινόμενο του "Κομματισμού"</a:t>
            </a:r>
          </a:p>
        </p:txBody>
      </p:sp>
      <p:sp>
        <p:nvSpPr>
          <p:cNvPr id="133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9D8DEA4-89A2-7860-1E0B-46D1A3B4F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/>
          </a:bodyPr>
          <a:lstStyle/>
          <a:p>
            <a:r>
              <a:rPr lang="el-GR" sz="2200"/>
              <a:t>Ο Έλληνας έχει την τάση να ιδρύει </a:t>
            </a:r>
            <a:r>
              <a:rPr lang="el-GR" sz="2200" b="1"/>
              <a:t>"κόμμα"</a:t>
            </a:r>
            <a:r>
              <a:rPr lang="el-GR" sz="2200"/>
              <a:t> παντού (ακόμα και στην τέχνη). </a:t>
            </a:r>
            <a:endParaRPr lang="en-US" sz="2200"/>
          </a:p>
          <a:p>
            <a:r>
              <a:rPr lang="el-GR" sz="2200"/>
              <a:t> </a:t>
            </a:r>
            <a:r>
              <a:rPr lang="el-GR" sz="2200" b="1"/>
              <a:t>Απόσπασμα:</a:t>
            </a:r>
            <a:r>
              <a:rPr lang="el-GR" sz="2200"/>
              <a:t> </a:t>
            </a:r>
            <a:r>
              <a:rPr lang="el-GR" sz="2200" i="1"/>
              <a:t>"Κάθε Έλληνας, από τη μέρα που ανοίγει τα μάτια του στον κόσμο, αισθάνεται πολύ όρεξη να ιδρύσει </a:t>
            </a:r>
            <a:r>
              <a:rPr lang="el-GR" sz="2200" b="1" i="1"/>
              <a:t>κόμμα</a:t>
            </a:r>
            <a:r>
              <a:rPr lang="el-GR" sz="2200" i="1"/>
              <a:t>."</a:t>
            </a:r>
            <a:r>
              <a:rPr lang="el-GR" sz="2200"/>
              <a:t> * Αυτό οδηγεί σε διαρκή διάσπαση.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EBE2038-BBF2-D595-B594-263F97BC8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4" r="15946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15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1775</Words>
  <Application>Microsoft Office PowerPoint</Application>
  <PresentationFormat>Ευρεία οθόνη</PresentationFormat>
  <Paragraphs>93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Θέμα του Office</vt:lpstr>
      <vt:lpstr>Κεντρικός Τίτλος: "ΕΛΕΥΘΕΡΟ ΠΝΕΥΜΑ"</vt:lpstr>
      <vt:lpstr>Ο Συγγραφέας και η Αποστολή</vt:lpstr>
      <vt:lpstr>Το Ιστορικό Σημείο Τομής: 1929</vt:lpstr>
      <vt:lpstr>Η Φωνή της Νέας Γενιάς</vt:lpstr>
      <vt:lpstr>Η Κεντρική Θέση</vt:lpstr>
      <vt:lpstr>Ο Πνευματικός Επαρχιωτισμός</vt:lpstr>
      <vt:lpstr>Κλειστοί Ορίζοντες και Δουλεία</vt:lpstr>
      <vt:lpstr>Ο Φόβος της Διαφωνίας</vt:lpstr>
      <vt:lpstr>Το Φαινόμενο του "Κομματισμού"</vt:lpstr>
      <vt:lpstr>Το Βάρος των "Νεκρών"</vt:lpstr>
      <vt:lpstr>Η Τραγική Εικόνα της Ελλάδας</vt:lpstr>
      <vt:lpstr>Η Υποχρέωση της Ελευθερίας</vt:lpstr>
      <vt:lpstr>Το Θάρρος του Ορθού Λόγου</vt:lpstr>
      <vt:lpstr>Η Πνευματική Διασύνδεση με την Ευρώπη</vt:lpstr>
      <vt:lpstr>Η "Αεροπορική" Θεώρηση</vt:lpstr>
      <vt:lpstr>Η Φλόγα της Πρωτοπορίας</vt:lpstr>
      <vt:lpstr>Η Μεγάλη Δίψα</vt:lpstr>
      <vt:lpstr>Ποιοι Δημιουργούν;</vt:lpstr>
      <vt:lpstr>Το Πνεύμα και το Κράτος</vt:lpstr>
      <vt:lpstr>Ηθογραφία: Το Λογοτεχνικό Αδιέξοδο</vt:lpstr>
      <vt:lpstr>Το Όραμα του Αστικού Μυθιστορήματος</vt:lpstr>
      <vt:lpstr>Η Σημασία του Μανιφέστου</vt:lpstr>
      <vt:lpstr>Η Διαχρονική Υποχρέωση</vt:lpstr>
      <vt:lpstr>Μήνυμα για τον Μαθητή Γ’ Γυμνασίου</vt:lpstr>
      <vt:lpstr>Ερωτήσεις για Συζήτηση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Κεντρικός Τίτλος: "ΕΛΕΥΘΕΡΟ ΠΝΕΥΜΑ"</dc:title>
  <dc:creator>Δημήτριος Ακριώτης</dc:creator>
  <cp:lastModifiedBy>Υπομονή-Επιμονή</cp:lastModifiedBy>
  <cp:revision>8</cp:revision>
  <dcterms:created xsi:type="dcterms:W3CDTF">2025-11-04T09:25:59Z</dcterms:created>
  <dcterms:modified xsi:type="dcterms:W3CDTF">2025-11-08T10:03:41Z</dcterms:modified>
</cp:coreProperties>
</file>